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allow 2 minutes. Open the designer and a built-in sample before the session. Ask learners what evidence they need to recommend a route. This module is software training, not railway design certification. Screenshots show actual application workflows; older images can have different toolbar layouts. Use the current command labels in the written steps.
Practice: Outcome: save a .rads project and explain one design decision.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2 minutes. Walk through the stage prerequisites. A compliant calculation is not an approved railway scheme. A missing input cannot be treated as a zero. Distinguish completed software stages from independently approved surveys, clearances and financial decisions.
Practice: Discuss: a green check is evidence of which rule, at which limit?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2 minutes. Point out the grouped commands in the screenshot, then demonstrate their current positions in the running app. Activity may be indeterminate when an upstream service cannot report a percentage. Do not start the same long operation repeatedly while a request is progressing.
Practice: Locate Plan, Profile, Output and Save in the current workspace.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2 minutes. Open the design limits and show a normal and exceptional limit. Presets are editable starting points. Note that changing a preset may affect derived checks. Confirm units: radius and chainage in metres, speed in km/h, cant in mm, gradient in percent.
Practice: Write down your chosen speed, gauge and ruling gradient.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3 minutes. Demonstrate the route workflow with an existing sample so the lesson does not depend on live terrain queries. The older screenshot illustrates a route result and is not evidence that a live service is currently available. Explain why a route can need more development length to achieve the ruling gradient.
Practice: Identify one constraint that could change the preferred route.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2 minutes. Ask learners to identify a curve and its transition points. Do not equate the design speed with a permitted operating speed. Cant excess on slower traffic and transition comfort criteria can govern even when the radius seems adequate.
Practice: Explain why a curve can pass radius yet fail another check.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3 minutes. Read a summit or sag, explain VIP and BVC/EVC terminology, and identify the ground profile. A straight line over a missing terrain interval does not create surveyed ground. Check station grades and structure clearances after vertical changes.
Practice: Find one reach where a profile adjustment changes the works.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2 minutes. Answers: 7,250 m and 1.25%. Distinguish track gauge from dynamic gauge G in the equilibrium cant equation. A diagram is schematic unless it states a scale. In railway documents always give the unit with a quantity. The project may begin at a nonzero chainage; chainage is not automatically distance from its first point.
Practice: Check: what is 7+250 in metres, and what is 1 in 80 as a percent?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3 minutes. A repair that resolves one rule can worsen another, so rerun the complete checks. Strict mode and project overrides can change the presentation of severity. Review the override register before using a clean report as evidence.
Practice: Choose one finding and describe a repair plus its side effects.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3 minutes. A generated bridge arrangement is preliminary geometry. Demonstrate how a changed wall or span appears in linked views. Do not describe mapped obstacle levels or proposed support sizes as approved design inputs.
Practice: Name one dimension that requires survey or structural design.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2 minutes. The screenshot shows the visible portion of an A1 preview, not a complete structural calculation. Drawing dimensions remain numerical facts; a scaled measurement is only valid at the specified print size. Export a reviewed sheet for the class to inspect.
Practice: Explain why fitting a drawing to A4 changes its plotted scale.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3 minutes. Explain a component, a plan head and a bill item using the visible editor. The imported or detailed bill is a saved snapshot; changing the alignment does not automatically certify or reconcile every measured quantity. Review charges and GST separately.
Practice: Find one cost item and trace its quantity back to a measurement.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2 minutes. Ask learners to calculate one simple row independently. A rate source is not a locally approved price. Explain that exporting the editor draft can differ from a report built from the applied project snapshot. Check the save destination and date.
Practice: Demonstrate the difference between an editor draft and the saved project.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3 minutes. The actual editor shows a 300 m by 10 m island-platform schematic at 20° rotation. Its dedicated geometry and annotation layers remain editable. CAD supports annotations, layout development and exchange; drawing entities do not change the solved railway alignment or its quantities. Save project retains the drawing. Import DXF / DWG is explained in the next lessons.
Practice: Inspect the inserted platform, its layers and the two checked dimensions.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3 minutes. Search by component or filter a family. The preview is regenerated from parameter values and extents include annotations. Geometry is in metres; gauge fields use labelled millimetres and paper frames use an explicit 1:N scale. Each insertion is independent editable geometry, not a linked block or live engineered model. Turnouts are schematic rays, clearance envelopes are user studies, and structural outlines are not capacity calculations. Complete the applicable design before adopting a drawing.
Practice: Insert a 300 × 10 m island platform at 20°, then verify its dimensions.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2 minutes. This actual local DWG import expanded three INSERT references and reported sheared and mirrored text approximations. Conversion occurs in the packaged WebAssembly adapter. Supported planar ellipses, splines and hatch loops can remain editable; nested blocks, arrays, dimension graphics and multiline text are flattened. Block and dimension associations are not retained. Three-dimensional solids, meshes, external references and proxy objects are outside the editing model. Conversion warnings and font/layout differences still require review when no entities are skipped.
Practice: Explain why “no skipped entities” is not a guarantee of identical drawings.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3 minutes. The project deck is a technical review starting point, not a claim of a prescribed Indian Railways PEC template or sanction. Confirm every exported figure matches the adopted alternative and cost basis. Add scheme-specific approvals, financing and economics where they are not in the model.
Practice: Prepare a two-minute recommendation and one explicit decision request.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2 minutes. Railway corporate, Executive review, Infrastructure delivery, Landscape and sustainability, Technical submission, and Print and tender change the applicable covers, headings, tables and infographic treatment. Feasibility and DPR offer Word or PDF in the publication dialog. EPC is Word; tender schedules are Excel with coordinated typography and palette. The selector retains its choice while that dialog remains open, then defaults to Railway corporate next time. It is not a saved project preference. The miniature preview is illustrative and does not contain the project’s quantities. The exports remain review documents requiring the same evidence and completion regardless of layout.
Practice: Export two layouts and compare one route quantity and one cost figure.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3 minutes. Examples include employer identity, completion period, securities, eligibility, payment terms and adopted contract conditions. An automatically prepared workbook or Word document is an editable draft. The chosen zonal tender and contract documents govern; verify schedule lettering and prescribed formats for the actual invitation.
Practice: List three tender particulars that cannot be inferred from an alignment.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2 minutes. Desktop file icons come from the installed operating-system association; a project file cannot force a custom icon on an unconfigured machine. Mac and Windows keyboard shortcuts differ. A file export is distinct from a cloud save. Keep a dated backup before material revisions.
Practice: Reopen your saved project before handing it to a reviewer.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5 to 10 minutes as a separate exercise after the teaching module if required. Use demonstration data and label all outputs training. Assessment: can another engineer trace the route, quantities, assumptions and missing approvals? Review shared outputs before describing them as ready for an employer.
Practice: Deliver: .rads + PPTX + schedules XLSX + EPC DOCX + decision note.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2 minutes. Answers: no, no, no. A compliance report applies the configured rules and cannot replace scheme approval. A saved bill may be a fixed snapshot and needs deliberate revision. Employer and tender-specific conditions require authorised completion and review. Discuss a useful next check for each case.
Practice: Answer all three, and explain what review remains necessary.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1 minute. The manual page is the maintained source. PDF is generated from that page at print time; retain the edition and date with a review package. Use the trainer notes and exercise as a repeatable onboarding session. Ask each learner to name one issue they will verify on their next project.
Practice: Continue: the live manual has figures, notations and Print / save as PDF.
Reference: https://www.radrailway.com/docs/manual/index.html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01 / START</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From corridor to a reviewable railway</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From corridor to a reviewable railway">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A practical 50–60 minute module for engineers and reviewers.</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Build one traceable project: alignment, structures, estimate and deliverables.</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Use a sample project; all illustrated values are demonstrations.</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Outcome: save a .rads project and explain one design decision.</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01 / 23</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01 / START</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A defensible sequence</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A defensible sequence">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Define the project basis, georeference and governing limits.</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Compare geometry, terrain, assets and missing information.</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Check, apply, save, then export a dated review snapshot.</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Discuss: a green check is evidence of which rule, at which limit?</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02 / 23</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02 / WORKSPACE</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Navigate without losing your place</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Navigate without losing your place">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Use the grouped toolbar to open the relevant design workspace.</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Plan locates the route; Profile explains levels and gradients.</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The bottom-left activity indicator reports ongoing operations.</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Locate Plan, Profile, Output and Save in the current workspace.</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03 / 23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03 / GEOMETRY</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Establish the design basis</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Establish the design basis">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Choose the standard, gauge, speed and ruling gradient deliberately.</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Verify the project coordinate system and elevation datum.</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Record overrides and the governing circular or specification.</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Write down your chosen speed, gauge and ruling gradient.</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04 / 23</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03 / GEOMETRY</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Route the corridor and preserve alternatives</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Route the corridor and preserve alternatives">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Supply endpoints, obligatory points and known exclusions.</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Inspect terrain coverage and station tie-ins before accepting a route.</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Retain alternative routes to compare geometry, structures and cost.</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Identify one constraint that could change the preferred route.</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05 / 23</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03 / GEOMETRY</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Read a plan as engineering evidence</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Read a plan as engineering evidence">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Chainage locates an event along the computed centreline.</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Radius, transitions and cant jointly determine speed checks.</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Inspect difficult reaches, interfaces and station approaches.</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Explain why a curve can pass radius yet fail another check.</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06 / 23</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03 / GEOMETRY</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Read the profile with the ground</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Read the profile with the ground">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Compare rail and ground levels using the correct datum.</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Review grades, vertical curves and cut/fill at critical chainages.</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Terrain gaps remain unknown; verify them before quantities are relied on.</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Find one reach where a profile adjustment changes the works.</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07 / 23</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03 / GEOMETRY</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Notations that prevent a costly mistake</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Explanatory diagram: Notations that prevent a costly mistake">    </p:cNvPr>
          <p:cNvPicPr>
            <a:picLocks noChangeAspect="1"/>
          </p:cNvPicPr>
          <p:nvPr/>
        </p:nvPicPr>
        <p:blipFill>
          <a:blip r:embed="rId1">
            <a:extLst>
              <a:ext uri="{96DAC541-7B7A-43D3-8B79-37D633B846F1}">
                <asvg:svgBlip xmlns:asvg="http://schemas.microsoft.com/office/drawing/2016/SVG/main" r:embed="rId2"/>
              </a:ext>
            </a:extLst>
          </a:blip>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Explanatory notation diagram · schematic, not to scale</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CH 12+530 = chainage 12,530 m from the adopted chainage datum.</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R = horizontal radius; Ls = transition length; C = applied cant.</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Grade 1.00% = 1 in 100; 1 in 200 = 0.50%.</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Check: what is 7+250 in metres, and what is 1 in 80 as a percent?</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08 / 23</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04 / ASSURANCE</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Turn a finding into a reviewed decision</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Turn a finding into a reviewed decision">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Read the measured value, limit, severity and rule reference.</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Use Why? to understand the cause and possible remedies.</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Recalculate after a repair and record intentional overrides.</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Choose one finding and describe a repair plus its side effects.</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09 / 23</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04 / ASSURANCE</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Crossings and bridges: retain the unknowns</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Crossings and bridges: retain the unknowns">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Review crossing identity, chainage, skew and source confidence.</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Edit spans, supports, foundations and approach walls in Workspace.</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Check clearance and unresolved arrangement findings explicitly.</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Name one dimension that requires survey or structural design.</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10 / 23</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04 / ASSURANCE</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Read the GAD at the stated scale</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Read the GAD at the stated scale">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Review plan, elevation, sections, schedules and title information together.</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Check the level and dimension references before sharing sheets.</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Print A1 drawings at actual size when a scale is required.</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Explain why fitting a drawing to A4 changes its plotted scale.</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11 / 23</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05 / COST</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Build a traceable detailed estimate</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Build a traceable detailed estimate">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Use named components and measurable bill items.</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Retain the source schedule, item code, billing unit and adopted rate.</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Keep unpriced and provisional items visible in the abstract.</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Find one cost item and trace its quantity back to a measurement.</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12 / 23</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05 / COST</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Measurement, rate and saved snapshot</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Measurement, rate and saved snapshot">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Confirm dimensions, multipliers, deductions and billing-unit conversion.</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Review missing rates and ambiguous schedule units before applying.</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Apply updates the project; Save project persists the adopted changes.</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Demonstrate the difference between an editor draft and the saved project.</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13 / 23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06 / DELIVERABLES</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CAD drafting for railway details</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CAD drafting for railway details">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Choose Alignment → CAD drafting to sketch details in project metres.</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Use layers, snaps, dimensions and editable drawing properties.</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Insert reusable components, check exchange reports and save in .rads.</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Inspect the inserted platform, its layers and the two checked dimensions.</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14 / 23</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06 / DELIVERABLES</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Insert a reusable railway component</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Insert a reusable railway component">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Open Templates and choose among 44 components in eight families.</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Edit dimensions, labels, insertion coordinates and rotation.</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Preview, insert on dedicated layers, then check one Undo and Redo.</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Insert a 300 × 10 m island platform at 20°, then verify its dimensions.</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15 / 23</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06 / DELIVERABLES</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Read the drawing import report</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Read the drawing import report">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Import DXF / DWG with the correct units and coordinate basis.</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Separate expanded blocks, approximations and skipped entities.</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Compare the imported geometry and text with the source drawing.</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Explain why “no skipped entities” is not a guarantee of identical drawings.</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16 / 23</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06 / DELIVERABLES</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Tell the project story in PowerPoint</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Tell the project story in PowerPoint">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Choose Export → Project presentation; enter the meeting and decision sought.</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Review alignment images, profile, design basis, assets and costs.</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Close with risks, missing inputs, decisions and actions required.</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Prepare a two-minute recommendation and one explicit decision request.</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17 / 23</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06 / DELIVERABLES</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Choose a coordinated document layout</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Choose a coordinated document layout">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Choose Document layout and inspect the six named visual treatments.</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Use the same family for PPTX, feasibility/DPR, EPC and tender schedules.</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Check the exported evidence; layout choices do not change the project data.</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Export two layouts and compare one route quantity and one cost figure.</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18 / 23</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06 / DELIVERABLES</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Tender schedules and the EPC draft</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Tender schedules and the EPC draft">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Choose Export → Tender schedules &amp; EPC draft; complete the project particulars.</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Review Schedule G stage allocations and G1 itemised work across all three disciplines.</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Download the EPC Word draft and complete the commercial and legal particulars.</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List three tender particulars that cannot be inferred from an alignment.</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19 / 23</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07 / PRACTICE</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Save, reopen and exchange</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Save, reopen and exchange">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Save a named .rads file or choose the intended cloud destination.</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Reopen it and inspect the adopted alternative, drawing and cost snapshot.</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Windows installer and Mac app associate .rads with RAD; the portable app does not.</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Reopen your saved project before handing it to a reviewer.</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20 / 23</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07 / PRACTICE</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Guided exercise: a review package</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Guided exercise: a review package">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Choose a sample, retain two alternatives and describe the preferred route.</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Resolve or explain a finding; review one bridge and one cost component.</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Save the project, export the presentation and tender drafts, then reopen.</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Deliver: .rads + PPTX + schedules XLSX + EPC DOCX + decision note.</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21 / 23</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08 / CHECK</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Knowledge check</a:t>
            </a:r>
            <a:endParaRPr lang="en-US" sz="2800" dirty="0"/>
          </a:p>
        </p:txBody>
      </p:sp>
      <p:sp>
        <p:nvSpPr>
          <p:cNvPr id="5" name="Shape 3"/>
          <p:cNvSpPr/>
          <p:nvPr/>
        </p:nvSpPr>
        <p:spPr>
          <a:xfrm>
            <a:off x="457200" y="1783080"/>
            <a:ext cx="3602736" cy="3401568"/>
          </a:xfrm>
          <a:prstGeom prst="rect">
            <a:avLst/>
          </a:prstGeom>
          <a:solidFill>
            <a:srgbClr val="FFFFFF"/>
          </a:solidFill>
          <a:ln w="10160">
            <a:solidFill>
              <a:srgbClr val="D9E2EB"/>
            </a:solidFill>
            <a:prstDash val="solid"/>
          </a:ln>
        </p:spPr>
      </p:sp>
      <p:sp>
        <p:nvSpPr>
          <p:cNvPr id="6" name="Text 4"/>
          <p:cNvSpPr/>
          <p:nvPr/>
        </p:nvSpPr>
        <p:spPr>
          <a:xfrm>
            <a:off x="685800" y="2011680"/>
            <a:ext cx="3108960" cy="594360"/>
          </a:xfrm>
          <a:prstGeom prst="rect">
            <a:avLst/>
          </a:prstGeom>
          <a:noFill/>
          <a:ln/>
        </p:spPr>
        <p:txBody>
          <a:bodyPr wrap="square" lIns="0" tIns="0" rIns="0" bIns="0" rtlCol="0" anchor="ctr"/>
          <a:lstStyle/>
          <a:p>
            <a:pPr indent="0" marL="0">
              <a:buNone/>
            </a:pPr>
            <a:r>
              <a:rPr lang="en-US" sz="3600" b="1" dirty="0">
                <a:solidFill>
                  <a:srgbClr val="087F8C"/>
                </a:solidFill>
              </a:rPr>
              <a:t>01</a:t>
            </a:r>
            <a:endParaRPr lang="en-US" sz="3600" dirty="0"/>
          </a:p>
        </p:txBody>
      </p:sp>
      <p:sp>
        <p:nvSpPr>
          <p:cNvPr id="7" name="Text 5"/>
          <p:cNvSpPr/>
          <p:nvPr/>
        </p:nvSpPr>
        <p:spPr>
          <a:xfrm>
            <a:off x="685800" y="2788920"/>
            <a:ext cx="3108960" cy="2057400"/>
          </a:xfrm>
          <a:prstGeom prst="rect">
            <a:avLst/>
          </a:prstGeom>
          <a:noFill/>
          <a:ln/>
        </p:spPr>
        <p:txBody>
          <a:bodyPr wrap="square" lIns="0" tIns="0" rIns="0" bIns="0" rtlCol="0" anchor="t"/>
          <a:lstStyle/>
          <a:p>
            <a:pPr indent="0" marL="0">
              <a:buNone/>
            </a:pPr>
            <a:r>
              <a:rPr lang="en-US" sz="2200" dirty="0">
                <a:solidFill>
                  <a:srgbClr val="11283F"/>
                </a:solidFill>
              </a:rPr>
              <a:t>Does a clear compliance report certify an approved scheme?</a:t>
            </a:r>
            <a:endParaRPr lang="en-US" sz="2200" dirty="0"/>
          </a:p>
        </p:txBody>
      </p:sp>
      <p:sp>
        <p:nvSpPr>
          <p:cNvPr id="8" name="Shape 6"/>
          <p:cNvSpPr/>
          <p:nvPr/>
        </p:nvSpPr>
        <p:spPr>
          <a:xfrm>
            <a:off x="4279392" y="1783080"/>
            <a:ext cx="3602736" cy="3401568"/>
          </a:xfrm>
          <a:prstGeom prst="rect">
            <a:avLst/>
          </a:prstGeom>
          <a:solidFill>
            <a:srgbClr val="FFFFFF"/>
          </a:solidFill>
          <a:ln w="10160">
            <a:solidFill>
              <a:srgbClr val="D9E2EB"/>
            </a:solidFill>
            <a:prstDash val="solid"/>
          </a:ln>
        </p:spPr>
      </p:sp>
      <p:sp>
        <p:nvSpPr>
          <p:cNvPr id="9" name="Text 7"/>
          <p:cNvSpPr/>
          <p:nvPr/>
        </p:nvSpPr>
        <p:spPr>
          <a:xfrm>
            <a:off x="4507992" y="2011680"/>
            <a:ext cx="3108960" cy="594360"/>
          </a:xfrm>
          <a:prstGeom prst="rect">
            <a:avLst/>
          </a:prstGeom>
          <a:noFill/>
          <a:ln/>
        </p:spPr>
        <p:txBody>
          <a:bodyPr wrap="square" lIns="0" tIns="0" rIns="0" bIns="0" rtlCol="0" anchor="ctr"/>
          <a:lstStyle/>
          <a:p>
            <a:pPr indent="0" marL="0">
              <a:buNone/>
            </a:pPr>
            <a:r>
              <a:rPr lang="en-US" sz="3600" b="1" dirty="0">
                <a:solidFill>
                  <a:srgbClr val="087F8C"/>
                </a:solidFill>
              </a:rPr>
              <a:t>02</a:t>
            </a:r>
            <a:endParaRPr lang="en-US" sz="3600" dirty="0"/>
          </a:p>
        </p:txBody>
      </p:sp>
      <p:sp>
        <p:nvSpPr>
          <p:cNvPr id="10" name="Text 8"/>
          <p:cNvSpPr/>
          <p:nvPr/>
        </p:nvSpPr>
        <p:spPr>
          <a:xfrm>
            <a:off x="4507992" y="2788920"/>
            <a:ext cx="3108960" cy="2057400"/>
          </a:xfrm>
          <a:prstGeom prst="rect">
            <a:avLst/>
          </a:prstGeom>
          <a:noFill/>
          <a:ln/>
        </p:spPr>
        <p:txBody>
          <a:bodyPr wrap="square" lIns="0" tIns="0" rIns="0" bIns="0" rtlCol="0" anchor="t"/>
          <a:lstStyle/>
          <a:p>
            <a:pPr indent="0" marL="0">
              <a:buNone/>
            </a:pPr>
            <a:r>
              <a:rPr lang="en-US" sz="2200" dirty="0">
                <a:solidFill>
                  <a:srgbClr val="11283F"/>
                </a:solidFill>
              </a:rPr>
              <a:t>Will a saved detailed bill always change after alignment edits?</a:t>
            </a:r>
            <a:endParaRPr lang="en-US" sz="2200" dirty="0"/>
          </a:p>
        </p:txBody>
      </p:sp>
      <p:sp>
        <p:nvSpPr>
          <p:cNvPr id="11" name="Shape 9"/>
          <p:cNvSpPr/>
          <p:nvPr/>
        </p:nvSpPr>
        <p:spPr>
          <a:xfrm>
            <a:off x="8101584" y="1783080"/>
            <a:ext cx="3602736" cy="3401568"/>
          </a:xfrm>
          <a:prstGeom prst="rect">
            <a:avLst/>
          </a:prstGeom>
          <a:solidFill>
            <a:srgbClr val="FFFFFF"/>
          </a:solidFill>
          <a:ln w="10160">
            <a:solidFill>
              <a:srgbClr val="D9E2EB"/>
            </a:solidFill>
            <a:prstDash val="solid"/>
          </a:ln>
        </p:spPr>
      </p:sp>
      <p:sp>
        <p:nvSpPr>
          <p:cNvPr id="12" name="Text 10"/>
          <p:cNvSpPr/>
          <p:nvPr/>
        </p:nvSpPr>
        <p:spPr>
          <a:xfrm>
            <a:off x="8330184" y="2011680"/>
            <a:ext cx="3108960" cy="594360"/>
          </a:xfrm>
          <a:prstGeom prst="rect">
            <a:avLst/>
          </a:prstGeom>
          <a:noFill/>
          <a:ln/>
        </p:spPr>
        <p:txBody>
          <a:bodyPr wrap="square" lIns="0" tIns="0" rIns="0" bIns="0" rtlCol="0" anchor="ctr"/>
          <a:lstStyle/>
          <a:p>
            <a:pPr indent="0" marL="0">
              <a:buNone/>
            </a:pPr>
            <a:r>
              <a:rPr lang="en-US" sz="3600" b="1" dirty="0">
                <a:solidFill>
                  <a:srgbClr val="087F8C"/>
                </a:solidFill>
              </a:rPr>
              <a:t>03</a:t>
            </a:r>
            <a:endParaRPr lang="en-US" sz="3600" dirty="0"/>
          </a:p>
        </p:txBody>
      </p:sp>
      <p:sp>
        <p:nvSpPr>
          <p:cNvPr id="13" name="Text 11"/>
          <p:cNvSpPr/>
          <p:nvPr/>
        </p:nvSpPr>
        <p:spPr>
          <a:xfrm>
            <a:off x="8330184" y="2788920"/>
            <a:ext cx="3108960" cy="2057400"/>
          </a:xfrm>
          <a:prstGeom prst="rect">
            <a:avLst/>
          </a:prstGeom>
          <a:noFill/>
          <a:ln/>
        </p:spPr>
        <p:txBody>
          <a:bodyPr wrap="square" lIns="0" tIns="0" rIns="0" bIns="0" rtlCol="0" anchor="t"/>
          <a:lstStyle/>
          <a:p>
            <a:pPr indent="0" marL="0">
              <a:buNone/>
            </a:pPr>
            <a:r>
              <a:rPr lang="en-US" sz="2200" dirty="0">
                <a:solidFill>
                  <a:srgbClr val="11283F"/>
                </a:solidFill>
              </a:rPr>
              <a:t>Can an EPC draft determine the employer’s missing contract conditions?</a:t>
            </a:r>
            <a:endParaRPr lang="en-US" sz="2200" dirty="0"/>
          </a:p>
        </p:txBody>
      </p:sp>
      <p:sp>
        <p:nvSpPr>
          <p:cNvPr id="14" name="Shape 12"/>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3"/>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Answer all three, and explain what review remains necessary.</a:t>
            </a:r>
            <a:endParaRPr lang="en-US" sz="1300" dirty="0"/>
          </a:p>
        </p:txBody>
      </p:sp>
      <p:sp>
        <p:nvSpPr>
          <p:cNvPr id="16" name="Text 14"/>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5"/>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22 / 23</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5F8FB"/>
        </a:solidFill>
      </p:bgPr>
    </p:bg>
    <p:spTree>
      <p:nvGrpSpPr>
        <p:cNvPr id="1" name=""/>
        <p:cNvGrpSpPr/>
        <p:nvPr/>
      </p:nvGrpSpPr>
      <p:grpSpPr>
        <a:xfrm>
          <a:off x="0" y="0"/>
          <a:ext cx="0" cy="0"/>
          <a:chOff x="0" y="0"/>
          <a:chExt cx="0" cy="0"/>
        </a:xfrm>
      </p:grpSpPr>
      <p:sp>
        <p:nvSpPr>
          <p:cNvPr id="2" name="Shape 0"/>
          <p:cNvSpPr/>
          <p:nvPr/>
        </p:nvSpPr>
        <p:spPr>
          <a:xfrm>
            <a:off x="0" y="0"/>
            <a:ext cx="12191970" cy="118872"/>
          </a:xfrm>
          <a:prstGeom prst="rect">
            <a:avLst/>
          </a:prstGeom>
          <a:solidFill>
            <a:srgbClr val="087F8C"/>
          </a:solidFill>
          <a:ln w="12700">
            <a:solidFill>
              <a:srgbClr val="087F8C"/>
            </a:solidFill>
            <a:prstDash val="solid"/>
          </a:ln>
        </p:spPr>
      </p:sp>
      <p:sp>
        <p:nvSpPr>
          <p:cNvPr id="3" name="Text 1"/>
          <p:cNvSpPr/>
          <p:nvPr/>
        </p:nvSpPr>
        <p:spPr>
          <a:xfrm>
            <a:off x="457200" y="320040"/>
            <a:ext cx="9144000" cy="228600"/>
          </a:xfrm>
          <a:prstGeom prst="rect">
            <a:avLst/>
          </a:prstGeom>
          <a:noFill/>
          <a:ln/>
        </p:spPr>
        <p:txBody>
          <a:bodyPr wrap="square" lIns="0" tIns="0" rIns="0" bIns="0" rtlCol="0" anchor="ctr"/>
          <a:lstStyle/>
          <a:p>
            <a:pPr indent="0" marL="0">
              <a:buNone/>
            </a:pPr>
            <a:r>
              <a:rPr lang="en-US" sz="1100" b="1" spc="150" kern="0" dirty="0">
                <a:solidFill>
                  <a:srgbClr val="087F8C"/>
                </a:solidFill>
              </a:rPr>
              <a:t>08 / CHECK</a:t>
            </a:r>
            <a:endParaRPr lang="en-US" sz="1100" dirty="0"/>
          </a:p>
        </p:txBody>
      </p:sp>
      <p:sp>
        <p:nvSpPr>
          <p:cNvPr id="4" name="Text 2"/>
          <p:cNvSpPr/>
          <p:nvPr/>
        </p:nvSpPr>
        <p:spPr>
          <a:xfrm>
            <a:off x="457200" y="731520"/>
            <a:ext cx="11155680" cy="502920"/>
          </a:xfrm>
          <a:prstGeom prst="rect">
            <a:avLst/>
          </a:prstGeom>
          <a:noFill/>
          <a:ln/>
        </p:spPr>
        <p:txBody>
          <a:bodyPr wrap="square" lIns="0" tIns="0" rIns="0" bIns="0" rtlCol="0" anchor="ctr"/>
          <a:lstStyle/>
          <a:p>
            <a:pPr indent="0" marL="0">
              <a:buNone/>
            </a:pPr>
            <a:r>
              <a:rPr lang="en-US" sz="2800" b="1" dirty="0">
                <a:solidFill>
                  <a:srgbClr val="11283F"/>
                </a:solidFill>
              </a:rPr>
              <a:t>A practical handover checklist</a:t>
            </a:r>
            <a:endParaRPr lang="en-US" sz="2800" dirty="0"/>
          </a:p>
        </p:txBody>
      </p:sp>
      <p:sp>
        <p:nvSpPr>
          <p:cNvPr id="5" name="Shape 3"/>
          <p:cNvSpPr/>
          <p:nvPr/>
        </p:nvSpPr>
        <p:spPr>
          <a:xfrm>
            <a:off x="457200" y="1554480"/>
            <a:ext cx="6995160" cy="3886200"/>
          </a:xfrm>
          <a:prstGeom prst="rect">
            <a:avLst/>
          </a:prstGeom>
          <a:solidFill>
            <a:srgbClr val="FFFFFF"/>
          </a:solidFill>
          <a:ln w="8890">
            <a:solidFill>
              <a:srgbClr val="D9E2EB"/>
            </a:solidFill>
            <a:prstDash val="solid"/>
          </a:ln>
        </p:spPr>
      </p:sp>
      <p:pic>
        <p:nvPicPr>
          <p:cNvPr id="6" name="Image 0" descr="Application screenshot: A practical handover checklist">    </p:cNvPr>
          <p:cNvPicPr>
            <a:picLocks noChangeAspect="1"/>
          </p:cNvPicPr>
          <p:nvPr/>
        </p:nvPicPr>
        <p:blipFill>
          <a:blip r:embed="rId1"/>
          <a:srcRect l="0" r="0" t="0" b="0"/>
          <a:stretch/>
        </p:blipFill>
        <p:spPr>
          <a:xfrm>
            <a:off x="512064" y="1609344"/>
            <a:ext cx="6885432" cy="3776472"/>
          </a:xfrm>
          <a:prstGeom prst="rect">
            <a:avLst/>
          </a:prstGeom>
        </p:spPr>
      </p:pic>
      <p:sp>
        <p:nvSpPr>
          <p:cNvPr id="7" name="Text 4"/>
          <p:cNvSpPr/>
          <p:nvPr/>
        </p:nvSpPr>
        <p:spPr>
          <a:xfrm>
            <a:off x="457200" y="5486400"/>
            <a:ext cx="6995160" cy="182880"/>
          </a:xfrm>
          <a:prstGeom prst="rect">
            <a:avLst/>
          </a:prstGeom>
          <a:noFill/>
          <a:ln/>
        </p:spPr>
        <p:txBody>
          <a:bodyPr wrap="square" lIns="0" tIns="0" rIns="0" bIns="0" rtlCol="0" anchor="ctr"/>
          <a:lstStyle/>
          <a:p>
            <a:pPr indent="0" marL="0">
              <a:buNone/>
            </a:pPr>
            <a:r>
              <a:rPr lang="en-US" sz="900" dirty="0">
                <a:solidFill>
                  <a:srgbClr val="536577"/>
                </a:solidFill>
              </a:rPr>
              <a:t>Application demonstration · toolbar positions may differ in earlier captures</a:t>
            </a:r>
            <a:endParaRPr lang="en-US" sz="900" dirty="0"/>
          </a:p>
        </p:txBody>
      </p:sp>
      <p:sp>
        <p:nvSpPr>
          <p:cNvPr id="8" name="Text 5"/>
          <p:cNvSpPr/>
          <p:nvPr/>
        </p:nvSpPr>
        <p:spPr>
          <a:xfrm>
            <a:off x="7818120" y="1600200"/>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01</a:t>
            </a:r>
            <a:endParaRPr lang="en-US" sz="1200" dirty="0"/>
          </a:p>
        </p:txBody>
      </p:sp>
      <p:sp>
        <p:nvSpPr>
          <p:cNvPr id="9" name="Text 6"/>
          <p:cNvSpPr/>
          <p:nvPr/>
        </p:nvSpPr>
        <p:spPr>
          <a:xfrm>
            <a:off x="7818120" y="1938528"/>
            <a:ext cx="3794760" cy="795528"/>
          </a:xfrm>
          <a:prstGeom prst="rect">
            <a:avLst/>
          </a:prstGeom>
          <a:noFill/>
          <a:ln/>
        </p:spPr>
        <p:txBody>
          <a:bodyPr wrap="square" lIns="0" tIns="0" rIns="0" bIns="0" rtlCol="0" anchor="t"/>
          <a:lstStyle/>
          <a:p>
            <a:pPr indent="0" marL="0">
              <a:buNone/>
            </a:pPr>
            <a:r>
              <a:rPr lang="en-US" sz="1700" dirty="0">
                <a:solidFill>
                  <a:srgbClr val="11283F"/>
                </a:solidFill>
              </a:rPr>
              <a:t>Project basis and coordinates confirmed; adopted route clearly named.</a:t>
            </a:r>
            <a:endParaRPr lang="en-US" sz="1700" dirty="0"/>
          </a:p>
        </p:txBody>
      </p:sp>
      <p:sp>
        <p:nvSpPr>
          <p:cNvPr id="10" name="Text 7"/>
          <p:cNvSpPr/>
          <p:nvPr/>
        </p:nvSpPr>
        <p:spPr>
          <a:xfrm>
            <a:off x="7818120" y="2898648"/>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02</a:t>
            </a:r>
            <a:endParaRPr lang="en-US" sz="1200" dirty="0"/>
          </a:p>
        </p:txBody>
      </p:sp>
      <p:sp>
        <p:nvSpPr>
          <p:cNvPr id="11" name="Text 8"/>
          <p:cNvSpPr/>
          <p:nvPr/>
        </p:nvSpPr>
        <p:spPr>
          <a:xfrm>
            <a:off x="7818120" y="3236976"/>
            <a:ext cx="3794760" cy="795528"/>
          </a:xfrm>
          <a:prstGeom prst="rect">
            <a:avLst/>
          </a:prstGeom>
          <a:noFill/>
          <a:ln/>
        </p:spPr>
        <p:txBody>
          <a:bodyPr wrap="square" lIns="0" tIns="0" rIns="0" bIns="0" rtlCol="0" anchor="t"/>
          <a:lstStyle/>
          <a:p>
            <a:pPr indent="0" marL="0">
              <a:buNone/>
            </a:pPr>
            <a:r>
              <a:rPr lang="en-US" sz="1700" dirty="0">
                <a:solidFill>
                  <a:srgbClr val="11283F"/>
                </a:solidFill>
              </a:rPr>
              <a:t>Findings, missing inputs, quantity sources and approval owners visible.</a:t>
            </a:r>
            <a:endParaRPr lang="en-US" sz="1700" dirty="0"/>
          </a:p>
        </p:txBody>
      </p:sp>
      <p:sp>
        <p:nvSpPr>
          <p:cNvPr id="12" name="Text 9"/>
          <p:cNvSpPr/>
          <p:nvPr/>
        </p:nvSpPr>
        <p:spPr>
          <a:xfrm>
            <a:off x="7818120" y="4197096"/>
            <a:ext cx="457200" cy="274320"/>
          </a:xfrm>
          <a:prstGeom prst="rect">
            <a:avLst/>
          </a:prstGeom>
          <a:noFill/>
          <a:ln/>
        </p:spPr>
        <p:txBody>
          <a:bodyPr wrap="square" lIns="0" tIns="0" rIns="0" bIns="0" rtlCol="0" anchor="ctr"/>
          <a:lstStyle/>
          <a:p>
            <a:pPr indent="0" marL="0">
              <a:buNone/>
            </a:pPr>
            <a:r>
              <a:rPr lang="en-US" sz="1200" b="1" dirty="0">
                <a:solidFill>
                  <a:srgbClr val="087F8C"/>
                </a:solidFill>
              </a:rPr>
              <a:t>03</a:t>
            </a:r>
            <a:endParaRPr lang="en-US" sz="1200" dirty="0"/>
          </a:p>
        </p:txBody>
      </p:sp>
      <p:sp>
        <p:nvSpPr>
          <p:cNvPr id="13" name="Text 10"/>
          <p:cNvSpPr/>
          <p:nvPr/>
        </p:nvSpPr>
        <p:spPr>
          <a:xfrm>
            <a:off x="7818120" y="4535424"/>
            <a:ext cx="3794760" cy="795528"/>
          </a:xfrm>
          <a:prstGeom prst="rect">
            <a:avLst/>
          </a:prstGeom>
          <a:noFill/>
          <a:ln/>
        </p:spPr>
        <p:txBody>
          <a:bodyPr wrap="square" lIns="0" tIns="0" rIns="0" bIns="0" rtlCol="0" anchor="t"/>
          <a:lstStyle/>
          <a:p>
            <a:pPr indent="0" marL="0">
              <a:buNone/>
            </a:pPr>
            <a:r>
              <a:rPr lang="en-US" sz="1700" dirty="0">
                <a:solidFill>
                  <a:srgbClr val="11283F"/>
                </a:solidFill>
              </a:rPr>
              <a:t>Saved file reopens; exported figures, costs and scope match the review.</a:t>
            </a:r>
            <a:endParaRPr lang="en-US" sz="1700" dirty="0"/>
          </a:p>
        </p:txBody>
      </p:sp>
      <p:sp>
        <p:nvSpPr>
          <p:cNvPr id="14" name="Shape 11"/>
          <p:cNvSpPr/>
          <p:nvPr/>
        </p:nvSpPr>
        <p:spPr>
          <a:xfrm>
            <a:off x="457200" y="5870448"/>
            <a:ext cx="11247120" cy="493776"/>
          </a:xfrm>
          <a:prstGeom prst="rect">
            <a:avLst/>
          </a:prstGeom>
          <a:solidFill>
            <a:srgbClr val="11283F"/>
          </a:solidFill>
          <a:ln w="12700">
            <a:solidFill>
              <a:srgbClr val="11283F"/>
            </a:solidFill>
            <a:prstDash val="solid"/>
          </a:ln>
        </p:spPr>
      </p:sp>
      <p:sp>
        <p:nvSpPr>
          <p:cNvPr id="15" name="Text 12"/>
          <p:cNvSpPr/>
          <p:nvPr/>
        </p:nvSpPr>
        <p:spPr>
          <a:xfrm>
            <a:off x="640080" y="5952744"/>
            <a:ext cx="10835640" cy="310896"/>
          </a:xfrm>
          <a:prstGeom prst="rect">
            <a:avLst/>
          </a:prstGeom>
          <a:noFill/>
          <a:ln/>
        </p:spPr>
        <p:txBody>
          <a:bodyPr wrap="square" lIns="0" tIns="0" rIns="0" bIns="0" rtlCol="0" anchor="ctr"/>
          <a:lstStyle/>
          <a:p>
            <a:pPr indent="0" marL="0">
              <a:buNone/>
            </a:pPr>
            <a:r>
              <a:rPr lang="en-US" sz="1300" dirty="0">
                <a:solidFill>
                  <a:srgbClr val="FFFFFF"/>
                </a:solidFill>
              </a:rPr>
              <a:t>Continue: the live manual has figures, notations and Print / save as PDF.</a:t>
            </a:r>
            <a:endParaRPr lang="en-US" sz="1300" dirty="0"/>
          </a:p>
        </p:txBody>
      </p:sp>
      <p:sp>
        <p:nvSpPr>
          <p:cNvPr id="16" name="Text 13"/>
          <p:cNvSpPr/>
          <p:nvPr/>
        </p:nvSpPr>
        <p:spPr>
          <a:xfrm>
            <a:off x="457200" y="6537960"/>
            <a:ext cx="9784080" cy="164592"/>
          </a:xfrm>
          <a:prstGeom prst="rect">
            <a:avLst/>
          </a:prstGeom>
          <a:noFill/>
          <a:ln/>
        </p:spPr>
        <p:txBody>
          <a:bodyPr wrap="square" lIns="0" tIns="0" rIns="0" bIns="0" rtlCol="0" anchor="ctr"/>
          <a:lstStyle/>
          <a:p>
            <a:pPr indent="0" marL="0">
              <a:buNone/>
            </a:pPr>
            <a:r>
              <a:rPr lang="en-US" sz="800" dirty="0">
                <a:solidFill>
                  <a:srgbClr val="536577"/>
                </a:solidFill>
              </a:rPr>
              <a:t>RAD / PRACTICAL TRAINING / 13 October 2026</a:t>
            </a:r>
            <a:endParaRPr lang="en-US" sz="800" dirty="0"/>
          </a:p>
        </p:txBody>
      </p:sp>
      <p:sp>
        <p:nvSpPr>
          <p:cNvPr id="17" name="Text 14"/>
          <p:cNvSpPr/>
          <p:nvPr/>
        </p:nvSpPr>
        <p:spPr>
          <a:xfrm>
            <a:off x="10698480" y="6510528"/>
            <a:ext cx="1005840" cy="182880"/>
          </a:xfrm>
          <a:prstGeom prst="rect">
            <a:avLst/>
          </a:prstGeom>
          <a:noFill/>
          <a:ln/>
        </p:spPr>
        <p:txBody>
          <a:bodyPr wrap="square" lIns="0" tIns="0" rIns="0" bIns="0" rtlCol="0" anchor="ctr"/>
          <a:lstStyle/>
          <a:p>
            <a:pPr algn="r" indent="0" marL="0">
              <a:buNone/>
            </a:pPr>
            <a:r>
              <a:rPr lang="en-US" sz="900" dirty="0">
                <a:solidFill>
                  <a:srgbClr val="536577"/>
                </a:solidFill>
              </a:rPr>
              <a:t>23 / 23</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RAD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Railway Alignment Designer — Practical training</dc:title>
  <dc:subject>Practical railway alignment software training</dc:subject>
  <dc:creator>Railway Alignment Designer</dc:creator>
  <cp:lastModifiedBy>Railway Alignment Designer</cp:lastModifiedBy>
  <cp:revision>1</cp:revision>
  <dcterms:created xsi:type="dcterms:W3CDTF">2026-10-13T00:00:00Z</dcterms:created>
  <dcterms:modified xsi:type="dcterms:W3CDTF">2026-10-13T00:00:00Z</dcterms:modified>
</cp:coreProperties>
</file>